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matic SC"/>
      <p:regular r:id="rId36"/>
      <p:bold r:id="rId37"/>
    </p:embeddedFont>
    <p:embeddedFont>
      <p:font typeface="Source Code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AEC136-452B-420A-B0D8-0BF0C9CF9A15}">
  <a:tblStyle styleId="{1DAEC136-452B-420A-B0D8-0BF0C9CF9A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41" Type="http://schemas.openxmlformats.org/officeDocument/2006/relationships/font" Target="fonts/SourceCode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maticSC-bold.fntdata"/><Relationship Id="rId14" Type="http://schemas.openxmlformats.org/officeDocument/2006/relationships/slide" Target="slides/slide9.xml"/><Relationship Id="rId36" Type="http://schemas.openxmlformats.org/officeDocument/2006/relationships/font" Target="fonts/AmaticSC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.fntdata"/><Relationship Id="rId16" Type="http://schemas.openxmlformats.org/officeDocument/2006/relationships/slide" Target="slides/slide11.xml"/><Relationship Id="rId38" Type="http://schemas.openxmlformats.org/officeDocument/2006/relationships/font" Target="fonts/SourceCode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k8xJLldARqkg6CHAYL6SwZnQ2WHh0PAq?usp=sharin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2d526b4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2d526b4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171a56ce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171a56ce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171a56ce_1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171a56ce_1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examples of functions: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noStroke()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noFill()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println()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171a56c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171a56c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d526b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d526b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171a56ce_1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171a56ce_1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798aa97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4798aa97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size(400, 400)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draw_snowman(80, 100)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draw_snowman(320, 100)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draw_snowman(200, 200)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draw_snowman(x, y):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fill(255, 255, 255)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ellipse(x, y, 50, 50)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ellipse(x, y + 40, 70, 70)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ellipse(x, y + 100, 90, 90)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171a56c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171a56c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4171a56ce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4171a56ce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171a56ce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74171a56c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e19dfd5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82e19dfd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e19dfd54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82e19dfd5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d526b4b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2d526b4b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size(600, 600)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set_color(mouseX)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circle(300, 300, 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set_color(x):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x &gt; 400: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fill(200, 20, 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elif x &gt; 200: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fill(20, 200, 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fill(20, 20, 200)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size(600, 600)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background(0, 0, 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draw_dartboard(300, 400, 6)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draw_dartboard(200, 200, 10)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draw_dartboard(500, 500, 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draw_dartboard(x, y, rings):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fill(255, 255, 255)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 = rings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while i &gt;= 0: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circle(x, y, 25 + 20 * i)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 -=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05d8f0376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905d8f037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8e02e99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78e02e99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05d8f03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05d8f03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05d8f037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05d8f037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1f573f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1f573f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05d8f03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05d8f03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d526b4b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d526b4b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our code, including these games, can be found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https://drive.google.com/drive/folders/1k8xJLldARqkg6CHAYL6SwZnQ2WHh0PAq?usp=sharing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05d8f03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05d8f03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4171a56ce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74171a56ce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171a56c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171a56c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4171a56ce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4171a56ce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more examples of functions being used in place of values and variables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171a56ce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171a56ce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171a56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4171a56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19.png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spreadsheets/d/1hSNFLSHZPwLeb6MjDPZ_KntGLAOWSQN5qY9DEahpycg/edit?usp=sharing" TargetMode="External"/><Relationship Id="rId4" Type="http://schemas.openxmlformats.org/officeDocument/2006/relationships/hyperlink" Target="https://forms.gle/7TH3dJpc4JzGiDzz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Relationship Id="rId5" Type="http://schemas.openxmlformats.org/officeDocument/2006/relationships/hyperlink" Target="https://drive.google.com/drive/folders/1k8xJLldARqkg6CHAYL6SwZnQ2WHh0PAq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Relationship Id="rId4" Type="http://schemas.openxmlformats.org/officeDocument/2006/relationships/image" Target="../media/image8.gif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4294967295" type="ctrTitle"/>
          </p:nvPr>
        </p:nvSpPr>
        <p:spPr>
          <a:xfrm>
            <a:off x="311700" y="2715474"/>
            <a:ext cx="85206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7200"/>
              <a:t>chulich Ignite 2020</a:t>
            </a:r>
            <a:endParaRPr sz="72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94" y="457200"/>
            <a:ext cx="2393656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7200"/>
            <a:ext cx="2072324" cy="11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637" y="457200"/>
            <a:ext cx="1254064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" y="4272725"/>
            <a:ext cx="173060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425" y="4115175"/>
            <a:ext cx="966724" cy="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Body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functions have a </a:t>
            </a:r>
            <a:r>
              <a:rPr b="1" lang="en"/>
              <a:t>body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we say </a:t>
            </a:r>
            <a:r>
              <a:rPr b="1" lang="en"/>
              <a:t>what the function actually does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(This is where you put the code!)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</a:t>
            </a:r>
            <a:r>
              <a:rPr lang="en">
                <a:solidFill>
                  <a:srgbClr val="CC4125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#</a:t>
            </a:r>
            <a:r>
              <a:rPr b="1" lang="en"/>
              <a:t> function body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1099875" y="3169075"/>
            <a:ext cx="2473500" cy="37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28675"/>
            <a:ext cx="8520600" cy="3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simplest type of function. </a:t>
            </a:r>
            <a:r>
              <a:rPr lang="en"/>
              <a:t>It just </a:t>
            </a:r>
            <a:r>
              <a:rPr i="1" lang="en"/>
              <a:t>does</a:t>
            </a:r>
            <a:r>
              <a:rPr lang="en"/>
              <a:t> something. No parameters, no return value needed.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name </a:t>
            </a:r>
            <a:r>
              <a:rPr lang="en"/>
              <a:t>is </a:t>
            </a:r>
            <a:r>
              <a:rPr lang="en">
                <a:solidFill>
                  <a:srgbClr val="0000FF"/>
                </a:solidFill>
              </a:rPr>
              <a:t>greeting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body </a:t>
            </a:r>
            <a:r>
              <a:rPr lang="en"/>
              <a:t>is one line: 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"Hello everyone!"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greeting</a:t>
            </a:r>
            <a:r>
              <a:rPr lang="en"/>
              <a:t>():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"Hello everyone!"</a:t>
            </a:r>
            <a:r>
              <a:rPr lang="en"/>
              <a:t>)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6AA84F"/>
                </a:solidFill>
              </a:rPr>
            </a:b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setup</a:t>
            </a:r>
            <a:r>
              <a:rPr lang="en"/>
              <a:t>():</a:t>
            </a:r>
            <a:endParaRPr>
              <a:solidFill>
                <a:srgbClr val="8E7CC3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# Call our function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greeting()  </a:t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4883100" y="4035750"/>
            <a:ext cx="3047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setup() </a:t>
            </a:r>
            <a:r>
              <a:rPr lang="en" sz="1600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 actually a function too! </a:t>
            </a:r>
            <a:endParaRPr sz="1600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2679075" y="4129892"/>
            <a:ext cx="2232575" cy="103400"/>
          </a:xfrm>
          <a:custGeom>
            <a:rect b="b" l="l" r="r" t="t"/>
            <a:pathLst>
              <a:path extrusionOk="0" h="4136" w="89303">
                <a:moveTo>
                  <a:pt x="89303" y="4136"/>
                </a:moveTo>
                <a:cubicBezTo>
                  <a:pt x="83636" y="3449"/>
                  <a:pt x="70183" y="71"/>
                  <a:pt x="55299" y="14"/>
                </a:cubicBezTo>
                <a:cubicBezTo>
                  <a:pt x="40415" y="-43"/>
                  <a:pt x="9217" y="3162"/>
                  <a:pt x="0" y="37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Parameters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228675"/>
            <a:ext cx="85206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can also take in </a:t>
            </a:r>
            <a:r>
              <a:rPr b="1" lang="en">
                <a:solidFill>
                  <a:srgbClr val="CC4125"/>
                </a:solidFill>
              </a:rPr>
              <a:t>parameters</a:t>
            </a:r>
            <a:r>
              <a:rPr lang="en"/>
              <a:t>.</a:t>
            </a:r>
            <a:br>
              <a:rPr lang="en"/>
            </a:br>
            <a:r>
              <a:rPr lang="en"/>
              <a:t>These are </a:t>
            </a:r>
            <a:r>
              <a:rPr lang="en"/>
              <a:t>the</a:t>
            </a:r>
            <a:r>
              <a:rPr lang="en"/>
              <a:t> values </a:t>
            </a:r>
            <a:r>
              <a:rPr b="1" lang="en"/>
              <a:t>supplied to a function</a:t>
            </a:r>
            <a:r>
              <a:rPr lang="en"/>
              <a:t> that then </a:t>
            </a:r>
            <a:r>
              <a:rPr b="1" lang="en"/>
              <a:t>become variables for that function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 def</a:t>
            </a:r>
            <a:r>
              <a:rPr lang="en">
                <a:solidFill>
                  <a:srgbClr val="6AA84F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 </a:t>
            </a:r>
            <a:r>
              <a:rPr b="1" lang="en">
                <a:solidFill>
                  <a:srgbClr val="CC4125"/>
                </a:solidFill>
              </a:rPr>
              <a:t>parameters 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   # function body</a:t>
            </a:r>
            <a:endParaRPr>
              <a:solidFill>
                <a:srgbClr val="9E9E9E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301250" y="2558300"/>
            <a:ext cx="1508700" cy="33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Example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says hello to someone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takes in </a:t>
            </a:r>
            <a:r>
              <a:rPr b="1" lang="en"/>
              <a:t>one parameter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greet_me</a:t>
            </a:r>
            <a:r>
              <a:rPr lang="en"/>
              <a:t>(</a:t>
            </a:r>
            <a:r>
              <a:rPr b="1" lang="en"/>
              <a:t>name</a:t>
            </a:r>
            <a:r>
              <a:rPr lang="en"/>
              <a:t>):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</a:t>
            </a:r>
            <a:r>
              <a:rPr lang="en">
                <a:solidFill>
                  <a:schemeClr val="accent4"/>
                </a:solidFill>
              </a:rPr>
              <a:t>Hello </a:t>
            </a:r>
            <a:r>
              <a:rPr lang="en">
                <a:solidFill>
                  <a:srgbClr val="8E7CC3"/>
                </a:solidFill>
              </a:rPr>
              <a:t>"</a:t>
            </a:r>
            <a:r>
              <a:rPr lang="en"/>
              <a:t> + </a:t>
            </a:r>
            <a:r>
              <a:rPr b="1" lang="en"/>
              <a:t>name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</a:t>
            </a:r>
            <a:r>
              <a:rPr lang="en"/>
              <a:t>Example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adds two numbers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takes in </a:t>
            </a:r>
            <a:r>
              <a:rPr b="1" lang="en"/>
              <a:t>two parameters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</a:t>
            </a:r>
            <a:r>
              <a:rPr b="1" lang="en"/>
              <a:t>returns the sum of the two inputs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add</a:t>
            </a:r>
            <a:r>
              <a:rPr lang="en"/>
              <a:t>(</a:t>
            </a:r>
            <a:r>
              <a:rPr lang="en"/>
              <a:t>a, b</a:t>
            </a:r>
            <a:r>
              <a:rPr lang="en"/>
              <a:t>):</a:t>
            </a:r>
            <a:br>
              <a:rPr lang="en"/>
            </a:br>
            <a:r>
              <a:rPr lang="en"/>
              <a:t>	</a:t>
            </a:r>
            <a:r>
              <a:rPr lang="en"/>
              <a:t>s</a:t>
            </a:r>
            <a:r>
              <a:rPr lang="en"/>
              <a:t>um = a + b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(sum)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389600"/>
            <a:ext cx="49743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Create</a:t>
            </a:r>
            <a:r>
              <a:rPr lang="en" sz="1400"/>
              <a:t> a function called </a:t>
            </a:r>
            <a:r>
              <a:rPr b="1" lang="en" sz="1400"/>
              <a:t>draw_snowman</a:t>
            </a:r>
            <a:r>
              <a:rPr b="1" lang="en" sz="1400" u="sng"/>
              <a:t> </a:t>
            </a:r>
            <a:r>
              <a:rPr lang="en" sz="1400"/>
              <a:t>that draws a simple snowman on screen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 </a:t>
            </a:r>
            <a:r>
              <a:rPr lang="en" sz="1400">
                <a:solidFill>
                  <a:srgbClr val="61C4EB"/>
                </a:solidFill>
              </a:rPr>
              <a:t>circle</a:t>
            </a:r>
            <a:r>
              <a:rPr lang="en" sz="1400"/>
              <a:t>() 3 times inside </a:t>
            </a:r>
            <a:r>
              <a:rPr b="1" lang="en" sz="1400"/>
              <a:t>draw_snowman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function should take the following parameters as inputs: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x-coordinate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y-coordinate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Call</a:t>
            </a:r>
            <a:r>
              <a:rPr lang="en" sz="1400"/>
              <a:t> the function inside </a:t>
            </a:r>
            <a:r>
              <a:rPr lang="en" sz="1400">
                <a:solidFill>
                  <a:srgbClr val="61C4EB"/>
                </a:solidFill>
              </a:rPr>
              <a:t>draw</a:t>
            </a:r>
            <a:r>
              <a:rPr lang="en" sz="1400"/>
              <a:t>()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(Feel free to draw something other than a snowman too!)</a:t>
            </a:r>
            <a:endParaRPr sz="1400"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555600"/>
            <a:ext cx="6569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1: Drawing a Snowman</a:t>
            </a:r>
            <a:endParaRPr sz="4200">
              <a:highlight>
                <a:schemeClr val="dk1"/>
              </a:highlight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8763" l="52682" r="2377" t="35059"/>
          <a:stretch/>
        </p:blipFill>
        <p:spPr>
          <a:xfrm>
            <a:off x="5613675" y="79525"/>
            <a:ext cx="1646500" cy="11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1476" y="219475"/>
            <a:ext cx="1030092" cy="10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5">
            <a:alphaModFix/>
          </a:blip>
          <a:srcRect b="0" l="0" r="0" t="10015"/>
          <a:stretch/>
        </p:blipFill>
        <p:spPr>
          <a:xfrm>
            <a:off x="5466025" y="1776050"/>
            <a:ext cx="2876550" cy="28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values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228675"/>
            <a:ext cx="85206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functions can have a </a:t>
            </a:r>
            <a:r>
              <a:rPr b="1" lang="en"/>
              <a:t>return value</a:t>
            </a:r>
            <a:br>
              <a:rPr lang="en"/>
            </a:br>
            <a:r>
              <a:rPr lang="en"/>
              <a:t>This is what the function </a:t>
            </a:r>
            <a:r>
              <a:rPr b="1" lang="en"/>
              <a:t>passes back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b="1"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</a:t>
            </a:r>
            <a:r>
              <a:rPr lang="en">
                <a:solidFill>
                  <a:srgbClr val="CC4125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# function body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values can be anything, such as a number or a string</a:t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1298775" y="2891150"/>
            <a:ext cx="1731600" cy="33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Example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228675"/>
            <a:ext cx="85206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 functions with a return value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just returns an integer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doesn’t take in any parameters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676975" y="2972800"/>
            <a:ext cx="3480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ef</a:t>
            </a:r>
            <a:r>
              <a:rPr lang="en" sz="18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get_my_age():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4356175" y="2972800"/>
            <a:ext cx="3480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ef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two_plus_two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= 2 + 2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Another Example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228675"/>
            <a:ext cx="8832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3D85C6"/>
                </a:solidFill>
              </a:rPr>
              <a:t>setup</a:t>
            </a:r>
            <a:r>
              <a:rPr lang="en"/>
              <a:t>():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volume = </a:t>
            </a:r>
            <a:r>
              <a:rPr b="1" lang="en">
                <a:solidFill>
                  <a:srgbClr val="3D85C6"/>
                </a:solidFill>
              </a:rPr>
              <a:t>calculate_cube_volume</a:t>
            </a:r>
            <a:r>
              <a:rPr lang="en"/>
              <a:t>(2)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"A cube with side length 2 has volume:"</a:t>
            </a:r>
            <a:r>
              <a:rPr lang="en"/>
              <a:t>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(volume)</a:t>
            </a:r>
            <a:br>
              <a:rPr lang="en"/>
            </a:b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/>
            </a:b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b="1" lang="en">
                <a:solidFill>
                  <a:srgbClr val="3D85C6"/>
                </a:solidFill>
              </a:rPr>
              <a:t>calculate_cube_volume</a:t>
            </a:r>
            <a:r>
              <a:rPr lang="en"/>
              <a:t>(sideLength):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r>
              <a:rPr lang="en">
                <a:solidFill>
                  <a:srgbClr val="34C6C6"/>
                </a:solidFill>
              </a:rPr>
              <a:t>return </a:t>
            </a:r>
            <a:r>
              <a:rPr lang="en"/>
              <a:t>sideLength * sideLength * sideLength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Why even use functions?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017975"/>
            <a:ext cx="42531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 if we wanted to draw a simple town, with a lot of houses on our screen? Let’s see what that would look like </a:t>
            </a:r>
            <a:r>
              <a:rPr b="1" lang="en"/>
              <a:t>without using functions</a:t>
            </a:r>
            <a:endParaRPr b="1"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36100"/>
            <a:ext cx="2535650" cy="19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875" y="224500"/>
            <a:ext cx="3062350" cy="46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Session Overview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37900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Functions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Why even use functions?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017975"/>
            <a:ext cx="42531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look at that same example </a:t>
            </a:r>
            <a:r>
              <a:rPr b="1" lang="en"/>
              <a:t>with functions.</a:t>
            </a:r>
            <a:r>
              <a:rPr lang="en"/>
              <a:t> </a:t>
            </a:r>
            <a:r>
              <a:rPr lang="en"/>
              <a:t>We can make our code much nicer and easier to read if we use functions!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Using functions is great if we want to repeat the same few lines of code, but only changing a few variables each time!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4379" r="0" t="0"/>
          <a:stretch/>
        </p:blipFill>
        <p:spPr>
          <a:xfrm>
            <a:off x="4875600" y="1089075"/>
            <a:ext cx="3889774" cy="35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are Great for Changing Inputs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228675"/>
            <a:ext cx="5082900" cy="3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>
                <a:solidFill>
                  <a:srgbClr val="6AA84F"/>
                </a:solidFill>
              </a:rPr>
              <a:t>def</a:t>
            </a:r>
            <a:r>
              <a:rPr lang="en" sz="1400">
                <a:solidFill>
                  <a:srgbClr val="FF9900"/>
                </a:solidFill>
              </a:rPr>
              <a:t> </a:t>
            </a:r>
            <a:r>
              <a:rPr lang="en" sz="1400">
                <a:solidFill>
                  <a:srgbClr val="3D85C6"/>
                </a:solidFill>
              </a:rPr>
              <a:t>draw</a:t>
            </a:r>
            <a:r>
              <a:rPr lang="en" sz="1400"/>
              <a:t>():</a:t>
            </a:r>
            <a:br>
              <a:rPr lang="en" sz="1400"/>
            </a:br>
            <a:r>
              <a:rPr lang="en" sz="1400"/>
              <a:t>	</a:t>
            </a:r>
            <a:r>
              <a:rPr lang="en" sz="1400">
                <a:solidFill>
                  <a:srgbClr val="61C4EB"/>
                </a:solidFill>
              </a:rPr>
              <a:t>background</a:t>
            </a:r>
            <a:r>
              <a:rPr lang="en" sz="1400"/>
              <a:t>(0, 0, 0)	</a:t>
            </a:r>
            <a:br>
              <a:rPr lang="en" sz="1400"/>
            </a:br>
            <a:r>
              <a:rPr lang="en" sz="1400"/>
              <a:t>	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/>
              <a:t>	</a:t>
            </a:r>
            <a:r>
              <a:rPr b="1" lang="en" sz="1400"/>
              <a:t>set_color</a:t>
            </a:r>
            <a:r>
              <a:rPr lang="en" sz="1400"/>
              <a:t>(</a:t>
            </a:r>
            <a:r>
              <a:rPr lang="en" sz="1400">
                <a:solidFill>
                  <a:srgbClr val="E06666"/>
                </a:solidFill>
              </a:rPr>
              <a:t>mouseX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61C4EB"/>
                </a:solidFill>
              </a:rPr>
              <a:t>circle</a:t>
            </a:r>
            <a:r>
              <a:rPr lang="en" sz="1400"/>
              <a:t>(300, 300, 300)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400"/>
            </a:br>
            <a:r>
              <a:rPr lang="en" sz="1400">
                <a:solidFill>
                  <a:srgbClr val="6AA84F"/>
                </a:solidFill>
              </a:rPr>
              <a:t>def</a:t>
            </a:r>
            <a:r>
              <a:rPr lang="en" sz="1400">
                <a:solidFill>
                  <a:srgbClr val="FF9900"/>
                </a:solidFill>
              </a:rPr>
              <a:t> </a:t>
            </a:r>
            <a:r>
              <a:rPr b="1" lang="en" sz="1400">
                <a:solidFill>
                  <a:srgbClr val="3D85C6"/>
                </a:solidFill>
              </a:rPr>
              <a:t>set_color</a:t>
            </a:r>
            <a:r>
              <a:rPr lang="en" sz="1400"/>
              <a:t>(x):</a:t>
            </a:r>
            <a:br>
              <a:rPr lang="en" sz="1400"/>
            </a:br>
            <a:r>
              <a:rPr lang="en" sz="1400"/>
              <a:t>	 </a:t>
            </a:r>
            <a:r>
              <a:rPr lang="en" sz="1400">
                <a:solidFill>
                  <a:srgbClr val="6AA84F"/>
                </a:solidFill>
              </a:rPr>
              <a:t>if</a:t>
            </a:r>
            <a:r>
              <a:rPr lang="en" sz="1400"/>
              <a:t> x &gt; 400: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</a:t>
            </a:r>
            <a:r>
              <a:rPr lang="en" sz="1400">
                <a:solidFill>
                  <a:srgbClr val="61C4EB"/>
                </a:solidFill>
              </a:rPr>
              <a:t>fill</a:t>
            </a:r>
            <a:r>
              <a:rPr lang="en" sz="1400"/>
              <a:t>(200, 20, 20)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r>
              <a:rPr lang="en" sz="1400">
                <a:solidFill>
                  <a:srgbClr val="6AA84F"/>
                </a:solidFill>
              </a:rPr>
              <a:t>elif</a:t>
            </a:r>
            <a:r>
              <a:rPr lang="en" sz="1400">
                <a:solidFill>
                  <a:srgbClr val="93C47D"/>
                </a:solidFill>
              </a:rPr>
              <a:t> </a:t>
            </a:r>
            <a:r>
              <a:rPr lang="en" sz="1400"/>
              <a:t>x &gt; 200: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</a:t>
            </a:r>
            <a:r>
              <a:rPr lang="en" sz="1400">
                <a:solidFill>
                  <a:srgbClr val="61C4EB"/>
                </a:solidFill>
              </a:rPr>
              <a:t>fill</a:t>
            </a:r>
            <a:r>
              <a:rPr lang="en" sz="1400"/>
              <a:t>(20, 200, 20)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r>
              <a:rPr lang="en" sz="1400">
                <a:solidFill>
                  <a:srgbClr val="6AA84F"/>
                </a:solidFill>
              </a:rPr>
              <a:t>else</a:t>
            </a:r>
            <a:r>
              <a:rPr lang="en" sz="1400"/>
              <a:t>: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</a:t>
            </a:r>
            <a:r>
              <a:rPr lang="en" sz="1400">
                <a:solidFill>
                  <a:srgbClr val="61C4EB"/>
                </a:solidFill>
              </a:rPr>
              <a:t>fill</a:t>
            </a:r>
            <a:r>
              <a:rPr lang="en" sz="1400"/>
              <a:t>(20, 20, 200)</a:t>
            </a:r>
            <a:endParaRPr sz="1400"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725" y="1228675"/>
            <a:ext cx="3444600" cy="34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highlight>
                  <a:schemeClr val="dk1"/>
                </a:highlight>
              </a:rPr>
              <a:t>Exercise 2: Tying it all Together</a:t>
            </a:r>
            <a:br>
              <a:rPr lang="en"/>
            </a:b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228675"/>
            <a:ext cx="5979300" cy="3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function called </a:t>
            </a:r>
            <a:r>
              <a:rPr b="1" lang="en" sz="1600"/>
              <a:t>draw_</a:t>
            </a:r>
            <a:r>
              <a:rPr b="1" lang="en" sz="1600"/>
              <a:t>dartboard</a:t>
            </a:r>
            <a:r>
              <a:rPr lang="en" sz="1600"/>
              <a:t> that draws a dartboard on the screen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the function </a:t>
            </a:r>
            <a:r>
              <a:rPr b="1" lang="en" sz="1600"/>
              <a:t>draw_dartboard</a:t>
            </a:r>
            <a:r>
              <a:rPr lang="en" sz="1600"/>
              <a:t> </a:t>
            </a:r>
            <a:r>
              <a:rPr lang="en" sz="1600"/>
              <a:t>so that it takes the following parameters as inputs: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of the dartboard (x &amp; y coordinates)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Diameter of the dartboard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 u="sng"/>
              <a:t>Hint</a:t>
            </a:r>
            <a:r>
              <a:rPr lang="en" sz="1400"/>
              <a:t>: Use a </a:t>
            </a:r>
            <a:r>
              <a:rPr b="1" lang="en" sz="1400"/>
              <a:t>while loop</a:t>
            </a:r>
            <a:r>
              <a:rPr lang="en" sz="1400"/>
              <a:t> inside of your </a:t>
            </a:r>
            <a:r>
              <a:rPr b="1" lang="en" sz="1400"/>
              <a:t>draw_dartboard</a:t>
            </a:r>
            <a:r>
              <a:rPr lang="en" sz="1400"/>
              <a:t> function to draw the different rings!</a:t>
            </a:r>
            <a:endParaRPr sz="14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000" y="1286425"/>
            <a:ext cx="2773800" cy="27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Using global in functions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017975"/>
            <a:ext cx="8520600" cy="4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Just like in </a:t>
            </a:r>
            <a:r>
              <a:rPr lang="en">
                <a:solidFill>
                  <a:srgbClr val="61C4EB"/>
                </a:solidFill>
              </a:rPr>
              <a:t>draw</a:t>
            </a:r>
            <a:r>
              <a:rPr lang="en"/>
              <a:t>() and </a:t>
            </a:r>
            <a:r>
              <a:rPr lang="en">
                <a:solidFill>
                  <a:srgbClr val="61C4EB"/>
                </a:solidFill>
              </a:rPr>
              <a:t>setup</a:t>
            </a:r>
            <a:r>
              <a:rPr lang="en"/>
              <a:t>(), if we want to use other variables inside our own functions, we can use </a:t>
            </a:r>
            <a:r>
              <a:rPr lang="en">
                <a:solidFill>
                  <a:srgbClr val="61C4EB"/>
                </a:solidFill>
              </a:rPr>
              <a:t>global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shopping_list = [</a:t>
            </a:r>
            <a:r>
              <a:rPr lang="en" sz="1400">
                <a:solidFill>
                  <a:schemeClr val="accent4"/>
                </a:solidFill>
              </a:rPr>
              <a:t>“Apples”</a:t>
            </a:r>
            <a:r>
              <a:rPr lang="en" sz="1400"/>
              <a:t>, </a:t>
            </a:r>
            <a:r>
              <a:rPr lang="en" sz="1400">
                <a:solidFill>
                  <a:schemeClr val="accent4"/>
                </a:solidFill>
              </a:rPr>
              <a:t>“Oranges”</a:t>
            </a:r>
            <a:r>
              <a:rPr lang="en" sz="1400"/>
              <a:t>, </a:t>
            </a:r>
            <a:r>
              <a:rPr lang="en" sz="1400">
                <a:solidFill>
                  <a:schemeClr val="accent4"/>
                </a:solidFill>
              </a:rPr>
              <a:t>“Basketballs”</a:t>
            </a:r>
            <a:r>
              <a:rPr lang="en" sz="1400"/>
              <a:t>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</a:rPr>
              <a:t>d</a:t>
            </a:r>
            <a:r>
              <a:rPr lang="en" sz="1400">
                <a:solidFill>
                  <a:srgbClr val="6AA84F"/>
                </a:solidFill>
              </a:rPr>
              <a:t>ef</a:t>
            </a:r>
            <a:r>
              <a:rPr lang="en" sz="1400"/>
              <a:t> </a:t>
            </a:r>
            <a:r>
              <a:rPr lang="en" sz="1400">
                <a:solidFill>
                  <a:srgbClr val="3D85C6"/>
                </a:solidFill>
              </a:rPr>
              <a:t>setup</a:t>
            </a:r>
            <a:r>
              <a:rPr lang="en" sz="1400"/>
              <a:t>():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	print_list()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AA84F"/>
                </a:solidFill>
              </a:rPr>
              <a:t>d</a:t>
            </a:r>
            <a:r>
              <a:rPr lang="en" sz="1400">
                <a:solidFill>
                  <a:srgbClr val="6AA84F"/>
                </a:solidFill>
              </a:rPr>
              <a:t>ef</a:t>
            </a:r>
            <a:r>
              <a:rPr lang="en" sz="1400"/>
              <a:t> print_list():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9E9E9E"/>
                </a:solidFill>
              </a:rPr>
              <a:t># Tell processing that shopping_list is from outside of our function</a:t>
            </a:r>
            <a:endParaRPr sz="14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61C4EB"/>
                </a:solidFill>
              </a:rPr>
              <a:t>g</a:t>
            </a:r>
            <a:r>
              <a:rPr lang="en" sz="1400">
                <a:solidFill>
                  <a:srgbClr val="61C4EB"/>
                </a:solidFill>
              </a:rPr>
              <a:t>lobal </a:t>
            </a:r>
            <a:r>
              <a:rPr lang="en" sz="1400"/>
              <a:t>shopping_list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6AA84F"/>
                </a:solidFill>
              </a:rPr>
              <a:t>f</a:t>
            </a:r>
            <a:r>
              <a:rPr lang="en" sz="1400">
                <a:solidFill>
                  <a:srgbClr val="6AA84F"/>
                </a:solidFill>
              </a:rPr>
              <a:t>or </a:t>
            </a:r>
            <a:r>
              <a:rPr lang="en" sz="1400"/>
              <a:t>item </a:t>
            </a:r>
            <a:r>
              <a:rPr lang="en" sz="1400">
                <a:solidFill>
                  <a:srgbClr val="6AA84F"/>
                </a:solidFill>
              </a:rPr>
              <a:t>in</a:t>
            </a:r>
            <a:r>
              <a:rPr lang="en" sz="1400"/>
              <a:t> shopping_list: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		</a:t>
            </a:r>
            <a:r>
              <a:rPr lang="en" sz="1400">
                <a:solidFill>
                  <a:srgbClr val="61C4EB"/>
                </a:solidFill>
              </a:rPr>
              <a:t>print</a:t>
            </a:r>
            <a:r>
              <a:rPr lang="en" sz="1400"/>
              <a:t>(item)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You’re done!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projects!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</a:t>
            </a:r>
            <a:r>
              <a:rPr b="1" lang="en"/>
              <a:t>optional 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</a:t>
            </a:r>
            <a:r>
              <a:rPr b="1" lang="en"/>
              <a:t>250 Ignite Points</a:t>
            </a:r>
            <a:r>
              <a:rPr lang="en"/>
              <a:t> can be earned for one project!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Deadline for projects is </a:t>
            </a:r>
            <a:r>
              <a:rPr b="1" lang="en"/>
              <a:t>September 11th at 11:59PM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will be marked based on 5 categories: readability, efficiency, novelty, functionality and complexity (up to 50 points for each category)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projects!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rubric and each category description can be found in the Ignite Point spreadsheet: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https://docs.google.com/spreadsheets/d/1hSNFLSHZPwLeb6MjDPZ_KntGLAOWSQN5qY9DEahpycg/edit?usp=sharing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 for submitting your files does not change. Submit projects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https://forms.gle/7TH3dJpc4JzGiDzz9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You can submit </a:t>
            </a:r>
            <a:r>
              <a:rPr b="1" lang="en"/>
              <a:t>as many projects as you would like</a:t>
            </a:r>
            <a:r>
              <a:rPr lang="en"/>
              <a:t> till the deadline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Gala event (DATE TBD)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 with industry speakers!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Showcase your projects in the main room to industry speakers, mentors and the rest of the class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Invite family and friends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fill out this survey to show interest in attending: https://forms.gle/151GYj5g5JiCUMoW6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INFORMATION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want to present a project during the Gala event, make sure to have your project ready for presentation by the day of the Gala event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need help with your project, </a:t>
            </a:r>
            <a:r>
              <a:rPr b="1" lang="en"/>
              <a:t>join us on Discord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questions to mentors (we’re available for the next 2 weeks)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off your work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would like your project to get a shout-out on our social media pages, let your mentor know and we will take care of the rest!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2166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Some Project Inspiration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0" y="1093850"/>
            <a:ext cx="3533726" cy="35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650" y="1093850"/>
            <a:ext cx="3533726" cy="35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4762500" y="4738700"/>
            <a:ext cx="3984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See the code on our </a:t>
            </a:r>
            <a:r>
              <a:rPr lang="en" u="sng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Google Drive</a:t>
            </a:r>
            <a:endParaRPr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Functions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216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More things to do!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53" name="Google Shape;253;p42"/>
          <p:cNvSpPr/>
          <p:nvPr/>
        </p:nvSpPr>
        <p:spPr>
          <a:xfrm>
            <a:off x="7393625" y="280925"/>
            <a:ext cx="1456500" cy="7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7526650" y="412425"/>
            <a:ext cx="566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738" y="408638"/>
            <a:ext cx="566100" cy="500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42"/>
          <p:cNvGrpSpPr/>
          <p:nvPr/>
        </p:nvGrpSpPr>
        <p:grpSpPr>
          <a:xfrm>
            <a:off x="72175" y="1122225"/>
            <a:ext cx="2864651" cy="3112825"/>
            <a:chOff x="311701" y="1202172"/>
            <a:chExt cx="3053022" cy="3290165"/>
          </a:xfrm>
        </p:grpSpPr>
        <p:pic>
          <p:nvPicPr>
            <p:cNvPr id="257" name="Google Shape;25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1" y="1202172"/>
              <a:ext cx="3053022" cy="3290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42"/>
            <p:cNvSpPr/>
            <p:nvPr/>
          </p:nvSpPr>
          <p:spPr>
            <a:xfrm>
              <a:off x="373650" y="4142025"/>
              <a:ext cx="321000" cy="278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D9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</p:grpSp>
      <p:grpSp>
        <p:nvGrpSpPr>
          <p:cNvPr id="259" name="Google Shape;259;p42"/>
          <p:cNvGrpSpPr/>
          <p:nvPr/>
        </p:nvGrpSpPr>
        <p:grpSpPr>
          <a:xfrm>
            <a:off x="3086508" y="1122210"/>
            <a:ext cx="2864499" cy="3112854"/>
            <a:chOff x="5289950" y="1202175"/>
            <a:chExt cx="3179951" cy="3179951"/>
          </a:xfrm>
        </p:grpSpPr>
        <p:pic>
          <p:nvPicPr>
            <p:cNvPr id="260" name="Google Shape;26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89950" y="1202175"/>
              <a:ext cx="3179951" cy="317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42"/>
            <p:cNvSpPr/>
            <p:nvPr/>
          </p:nvSpPr>
          <p:spPr>
            <a:xfrm>
              <a:off x="5338125" y="4045750"/>
              <a:ext cx="321000" cy="278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D966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</p:grpSp>
      <p:sp>
        <p:nvSpPr>
          <p:cNvPr id="262" name="Google Shape;262;p42"/>
          <p:cNvSpPr txBox="1"/>
          <p:nvPr/>
        </p:nvSpPr>
        <p:spPr>
          <a:xfrm>
            <a:off x="72200" y="4235075"/>
            <a:ext cx="8893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Source Code Pro"/>
                <a:ea typeface="Source Code Pro"/>
                <a:cs typeface="Source Code Pro"/>
                <a:sym typeface="Source Code Pro"/>
              </a:rPr>
              <a:t>Note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: You </a:t>
            </a:r>
            <a:r>
              <a:rPr b="1" lang="en" sz="1300">
                <a:latin typeface="Source Code Pro"/>
                <a:ea typeface="Source Code Pro"/>
                <a:cs typeface="Source Code Pro"/>
                <a:sym typeface="Source Code Pro"/>
              </a:rPr>
              <a:t>must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 make your own functions to draw the objects for full marks!</a:t>
            </a:r>
            <a:b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Source Code Pro"/>
                <a:ea typeface="Source Code Pro"/>
                <a:cs typeface="Source Code Pro"/>
                <a:sym typeface="Source Code Pro"/>
              </a:rPr>
              <a:t>Hint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: For #3, you need to use </a:t>
            </a:r>
            <a:r>
              <a:rPr lang="en" sz="13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() on the numbers before dividing them to get the color: </a:t>
            </a:r>
            <a:r>
              <a:rPr lang="en" sz="13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fill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(255, 255, </a:t>
            </a:r>
            <a:r>
              <a:rPr lang="en" sz="13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(i) / </a:t>
            </a:r>
            <a:r>
              <a:rPr lang="en" sz="13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(num))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0675" y="1122225"/>
            <a:ext cx="2864651" cy="31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/>
          <p:nvPr/>
        </p:nvSpPr>
        <p:spPr>
          <a:xfrm>
            <a:off x="6164452" y="3946095"/>
            <a:ext cx="301200" cy="263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package code together into a reusable chunk with a 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let you split up your program into many smaller parts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They make life easier by letting you </a:t>
            </a:r>
            <a:r>
              <a:rPr lang="en"/>
              <a:t>reuse</a:t>
            </a:r>
            <a:r>
              <a:rPr lang="en"/>
              <a:t> code, so that you don’t need to write the same things over and over again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Examples of functions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Take a vending machine for example.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It has a few different simple functions that need to be repeated over and over:</a:t>
            </a:r>
            <a:br>
              <a:rPr lang="en"/>
            </a:b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money and count it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the person’s choice of food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Dispense the chosen item if there is enough money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Pre-Defined Functions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 far, we’ve been using functions like </a:t>
            </a:r>
            <a:r>
              <a:rPr i="1" lang="en" sz="1800"/>
              <a:t>commands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</a:rPr>
              <a:t>print</a:t>
            </a:r>
            <a:r>
              <a:rPr lang="en" sz="1800"/>
              <a:t>(</a:t>
            </a:r>
            <a:r>
              <a:rPr lang="en" sz="1800">
                <a:solidFill>
                  <a:srgbClr val="8E7CC3"/>
                </a:solidFill>
              </a:rPr>
              <a:t>"Hello World"</a:t>
            </a:r>
            <a:r>
              <a:rPr lang="en" sz="1800"/>
              <a:t>)         </a:t>
            </a:r>
            <a:r>
              <a:rPr lang="en" sz="1800">
                <a:solidFill>
                  <a:schemeClr val="accent3"/>
                </a:solidFill>
              </a:rPr>
              <a:t># print something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</a:rPr>
              <a:t>e</a:t>
            </a:r>
            <a:r>
              <a:rPr lang="en" sz="1800">
                <a:solidFill>
                  <a:srgbClr val="61C4EB"/>
                </a:solidFill>
              </a:rPr>
              <a:t>llipse</a:t>
            </a:r>
            <a:r>
              <a:rPr lang="en" sz="1800"/>
              <a:t>(200, 300, 50, 50)    </a:t>
            </a:r>
            <a:r>
              <a:rPr lang="en" sz="1800">
                <a:solidFill>
                  <a:schemeClr val="accent3"/>
                </a:solidFill>
              </a:rPr>
              <a:t># draw an ellipse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</a:rPr>
              <a:t>fill</a:t>
            </a:r>
            <a:r>
              <a:rPr lang="en" sz="1800"/>
              <a:t>(</a:t>
            </a:r>
            <a:r>
              <a:rPr lang="en" sz="1800"/>
              <a:t>200, 120, 50)           </a:t>
            </a:r>
            <a:r>
              <a:rPr lang="en" sz="1800">
                <a:solidFill>
                  <a:schemeClr val="accent3"/>
                </a:solidFill>
              </a:rPr>
              <a:t># change the fill colour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just do </a:t>
            </a:r>
            <a:r>
              <a:rPr b="1" lang="en" sz="1800"/>
              <a:t>some single action</a:t>
            </a:r>
            <a:r>
              <a:rPr lang="en" sz="1800"/>
              <a:t> for us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28675"/>
            <a:ext cx="85206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Some other functions </a:t>
            </a:r>
            <a:r>
              <a:rPr b="1" lang="en" sz="1800"/>
              <a:t>give us back</a:t>
            </a:r>
            <a:r>
              <a:rPr lang="en" sz="1800"/>
              <a:t> a </a:t>
            </a:r>
            <a:r>
              <a:rPr b="1" lang="en" sz="1800"/>
              <a:t>return value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# returns the larger of the two numbers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max_value  =</a:t>
            </a:r>
            <a:r>
              <a:rPr lang="en" sz="1800">
                <a:solidFill>
                  <a:srgbClr val="61C4EB"/>
                </a:solidFill>
              </a:rPr>
              <a:t> max</a:t>
            </a:r>
            <a:r>
              <a:rPr lang="en" sz="1800"/>
              <a:t>(11, 13)</a:t>
            </a:r>
            <a:br>
              <a:rPr lang="en" sz="1800"/>
            </a:br>
            <a:br>
              <a:rPr lang="en" sz="1800"/>
            </a:br>
            <a:r>
              <a:rPr lang="en" sz="1800">
                <a:solidFill>
                  <a:schemeClr val="accent3"/>
                </a:solidFill>
              </a:rPr>
              <a:t># returns the length of a list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list_length =</a:t>
            </a:r>
            <a:r>
              <a:rPr lang="en" sz="1800">
                <a:solidFill>
                  <a:srgbClr val="61C4EB"/>
                </a:solidFill>
              </a:rPr>
              <a:t> len</a:t>
            </a:r>
            <a:r>
              <a:rPr lang="en" sz="1800"/>
              <a:t>(my_list)    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>
                <a:solidFill>
                  <a:schemeClr val="accent3"/>
                </a:solidFill>
              </a:rPr>
              <a:t># returns a random num between 0 and 10</a:t>
            </a:r>
            <a:br>
              <a:rPr lang="en" sz="1800"/>
            </a:br>
            <a:r>
              <a:rPr lang="en" sz="1800"/>
              <a:t>random_number  =</a:t>
            </a:r>
            <a:r>
              <a:rPr lang="en" sz="1800">
                <a:solidFill>
                  <a:srgbClr val="61C4EB"/>
                </a:solidFill>
              </a:rPr>
              <a:t> random</a:t>
            </a:r>
            <a:r>
              <a:rPr lang="en" sz="1800"/>
              <a:t>(10)</a:t>
            </a:r>
            <a:br>
              <a:rPr lang="en" sz="1800"/>
            </a:br>
            <a:br>
              <a:rPr lang="en" sz="1800"/>
            </a:br>
            <a:r>
              <a:rPr lang="en" sz="1800">
                <a:solidFill>
                  <a:schemeClr val="accent3"/>
                </a:solidFill>
              </a:rPr>
              <a:t># returns a sorted copy of the list</a:t>
            </a:r>
            <a:r>
              <a:rPr lang="en" sz="1800"/>
              <a:t>      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sorted_list =</a:t>
            </a:r>
            <a:r>
              <a:rPr lang="en" sz="1800">
                <a:solidFill>
                  <a:srgbClr val="61C4EB"/>
                </a:solidFill>
              </a:rPr>
              <a:t> sort</a:t>
            </a:r>
            <a:r>
              <a:rPr lang="en" sz="1800"/>
              <a:t>(my_list)  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228675"/>
            <a:ext cx="561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create our own functions too! </a:t>
            </a:r>
            <a:br>
              <a:rPr lang="en"/>
            </a:br>
            <a:r>
              <a:rPr lang="en"/>
              <a:t>Here is the anatomy of a function: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</a:t>
            </a:r>
            <a:r>
              <a:rPr lang="en">
                <a:solidFill>
                  <a:srgbClr val="6AA84F"/>
                </a:solidFill>
              </a:rPr>
              <a:t>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</a:t>
            </a:r>
            <a:r>
              <a:rPr lang="en">
                <a:solidFill>
                  <a:srgbClr val="CC4125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chemeClr val="accent3"/>
                </a:solidFill>
              </a:rPr>
              <a:t># function body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our own functions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6346450" y="2656475"/>
            <a:ext cx="23097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Function checklist: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104" name="Google Shape;104;p20"/>
          <p:cNvGraphicFramePr/>
          <p:nvPr/>
        </p:nvGraphicFramePr>
        <p:xfrm>
          <a:off x="6170313" y="302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{1DAEC136-452B-420A-B0D8-0BF0C9CF9A15}</a:tableStyleId>
              </a:tblPr>
              <a:tblGrid>
                <a:gridCol w="1540375"/>
                <a:gridCol w="1121600"/>
              </a:tblGrid>
              <a:tr h="36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REQUIRED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body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parameters</a:t>
                      </a:r>
                      <a:endParaRPr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optional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1C4E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 </a:t>
                      </a:r>
                      <a:r>
                        <a:rPr lang="en">
                          <a:solidFill>
                            <a:srgbClr val="FF99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optional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functions have a </a:t>
            </a:r>
            <a:r>
              <a:rPr b="1" lang="en">
                <a:solidFill>
                  <a:srgbClr val="0000FF"/>
                </a:solidFill>
              </a:rPr>
              <a:t>name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we use to </a:t>
            </a:r>
            <a:r>
              <a:rPr b="1" lang="en"/>
              <a:t>call</a:t>
            </a:r>
            <a:r>
              <a:rPr i="1" lang="en"/>
              <a:t> </a:t>
            </a:r>
            <a:r>
              <a:rPr lang="en"/>
              <a:t>our function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</a:t>
            </a:r>
            <a:r>
              <a:rPr lang="en">
                <a:solidFill>
                  <a:srgbClr val="6AA84F"/>
                </a:solidFill>
              </a:rPr>
              <a:t>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b="1" lang="en">
                <a:solidFill>
                  <a:srgbClr val="0000FF"/>
                </a:solidFill>
              </a:rPr>
              <a:t>name </a:t>
            </a:r>
            <a:r>
              <a:rPr lang="en"/>
              <a:t>(</a:t>
            </a:r>
            <a:r>
              <a:rPr lang="en">
                <a:solidFill>
                  <a:srgbClr val="CC4125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# function body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1336750" y="2263625"/>
            <a:ext cx="698400" cy="33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